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1"/>
    <p:sldMasterId id="2147483774" r:id="rId2"/>
  </p:sldMasterIdLst>
  <p:notesMasterIdLst>
    <p:notesMasterId r:id="rId17"/>
  </p:notesMasterIdLst>
  <p:sldIdLst>
    <p:sldId id="326" r:id="rId3"/>
    <p:sldId id="329" r:id="rId4"/>
    <p:sldId id="365" r:id="rId5"/>
    <p:sldId id="364" r:id="rId6"/>
    <p:sldId id="366" r:id="rId7"/>
    <p:sldId id="376" r:id="rId8"/>
    <p:sldId id="377" r:id="rId9"/>
    <p:sldId id="378" r:id="rId10"/>
    <p:sldId id="367" r:id="rId11"/>
    <p:sldId id="368" r:id="rId12"/>
    <p:sldId id="369" r:id="rId13"/>
    <p:sldId id="380" r:id="rId14"/>
    <p:sldId id="381" r:id="rId15"/>
    <p:sldId id="33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8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2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56EE98-8651-4F8C-AF83-7060EDD15E2E}" type="datetimeFigureOut">
              <a:rPr lang="en-US" smtClean="0"/>
              <a:pPr/>
              <a:t>2/3/2020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802A3E-BF8E-41ED-8FB2-711E0B6545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69930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altLang="en-US" smtClean="0">
                <a:solidFill>
                  <a:srgbClr val="FFFFFF"/>
                </a:solidFill>
              </a:rPr>
              <a:t>Fresno 11/00</a:t>
            </a: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416A3-6A64-43AD-801F-A4513D4DCF3C}" type="slidenum">
              <a:rPr lang="ar-SA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816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ar-SA" altLang="en-US" smtClean="0">
                <a:solidFill>
                  <a:srgbClr val="FFFFFF"/>
                </a:solidFill>
              </a:rPr>
              <a:t>Fresno 11/00</a:t>
            </a: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545CAA31-5555-4C6B-A4D5-66E462DBFF43}" type="slidenum">
              <a:rPr lang="ar-SA" altLang="en-US" smtClean="0">
                <a:solidFill>
                  <a:srgbClr val="FFFFFF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220951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ar-SA" altLang="en-US" smtClean="0">
                <a:solidFill>
                  <a:srgbClr val="FFFFFF"/>
                </a:solidFill>
              </a:rPr>
              <a:t>Fresno 11/00</a:t>
            </a: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545CAA31-5555-4C6B-A4D5-66E462DBFF43}" type="slidenum">
              <a:rPr lang="ar-SA" altLang="en-US" smtClean="0">
                <a:solidFill>
                  <a:srgbClr val="FFFFFF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6204286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ar-SA" altLang="en-US" smtClean="0">
                <a:solidFill>
                  <a:srgbClr val="FFFFFF"/>
                </a:solidFill>
              </a:rPr>
              <a:t>Fresno 11/00</a:t>
            </a: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545CAA31-5555-4C6B-A4D5-66E462DBFF43}" type="slidenum">
              <a:rPr lang="ar-SA" altLang="en-US" smtClean="0">
                <a:solidFill>
                  <a:srgbClr val="FFFFFF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6358798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ar-SA" altLang="en-US" smtClean="0">
                <a:solidFill>
                  <a:srgbClr val="FFFFFF"/>
                </a:solidFill>
              </a:rPr>
              <a:t>Fresno 11/00</a:t>
            </a: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545CAA31-5555-4C6B-A4D5-66E462DBFF43}" type="slidenum">
              <a:rPr lang="ar-SA" altLang="en-US" smtClean="0">
                <a:solidFill>
                  <a:srgbClr val="FFFFFF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842334084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ar-SA" altLang="en-US" smtClean="0">
                <a:solidFill>
                  <a:srgbClr val="FFFFFF"/>
                </a:solidFill>
              </a:rPr>
              <a:t>Fresno 11/00</a:t>
            </a:r>
            <a:endParaRPr lang="en-US" altLang="en-US" smtClean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545CAA31-5555-4C6B-A4D5-66E462DBFF43}" type="slidenum">
              <a:rPr lang="ar-SA" altLang="en-US" smtClean="0">
                <a:solidFill>
                  <a:srgbClr val="FFFFFF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4333752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altLang="en-US" smtClean="0">
                <a:solidFill>
                  <a:srgbClr val="FFFFFF"/>
                </a:solidFill>
              </a:rPr>
              <a:t>Fresno 11/00</a:t>
            </a: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59921-96AE-46A8-8A70-1CAFC12590AC}" type="slidenum">
              <a:rPr lang="ar-SA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10228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altLang="en-US" smtClean="0">
                <a:solidFill>
                  <a:srgbClr val="FFFFFF"/>
                </a:solidFill>
              </a:rPr>
              <a:t>Fresno 11/00</a:t>
            </a: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DBBC0-E378-45D7-9909-8AB228BC4F90}" type="slidenum">
              <a:rPr lang="ar-SA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98679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7A0A4-9A7D-4C1F-B272-C5E052E85930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2/3/2020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140FE-68BC-49D8-99E2-E92769575E81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96087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7A0A4-9A7D-4C1F-B272-C5E052E85930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2/3/2020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140FE-68BC-49D8-99E2-E92769575E81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6360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7A0A4-9A7D-4C1F-B272-C5E052E85930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2/3/2020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140FE-68BC-49D8-99E2-E92769575E81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33466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altLang="en-US" smtClean="0">
                <a:solidFill>
                  <a:srgbClr val="FFFFFF"/>
                </a:solidFill>
              </a:rPr>
              <a:t>Fresno 11/00</a:t>
            </a: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D405B-5C53-4F23-8B2B-FCCE176DAA9F}" type="slidenum">
              <a:rPr lang="ar-SA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99707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7A0A4-9A7D-4C1F-B272-C5E052E85930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2/3/2020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140FE-68BC-49D8-99E2-E92769575E81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87472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7A0A4-9A7D-4C1F-B272-C5E052E85930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2/3/2020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140FE-68BC-49D8-99E2-E92769575E81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19059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7A0A4-9A7D-4C1F-B272-C5E052E85930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2/3/2020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140FE-68BC-49D8-99E2-E92769575E81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35387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7A0A4-9A7D-4C1F-B272-C5E052E85930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2/3/2020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140FE-68BC-49D8-99E2-E92769575E81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14835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7A0A4-9A7D-4C1F-B272-C5E052E85930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2/3/2020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140FE-68BC-49D8-99E2-E92769575E81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87513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7A0A4-9A7D-4C1F-B272-C5E052E85930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2/3/2020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DDD140FE-68BC-49D8-99E2-E92769575E81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18258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7A0A4-9A7D-4C1F-B272-C5E052E85930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2/3/2020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140FE-68BC-49D8-99E2-E92769575E81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84716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7A0A4-9A7D-4C1F-B272-C5E052E85930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2/3/2020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140FE-68BC-49D8-99E2-E92769575E81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0532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altLang="en-US" smtClean="0">
                <a:solidFill>
                  <a:srgbClr val="FFFFFF"/>
                </a:solidFill>
              </a:rPr>
              <a:t>Fresno 11/00</a:t>
            </a: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0F109-E414-4B4C-9AEA-88E99930DD44}" type="slidenum">
              <a:rPr lang="ar-SA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4821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altLang="en-US" smtClean="0">
                <a:solidFill>
                  <a:srgbClr val="FFFFFF"/>
                </a:solidFill>
              </a:rPr>
              <a:t>Fresno 11/00</a:t>
            </a: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EA568-8670-4439-BF86-E71151962AB5}" type="slidenum">
              <a:rPr lang="ar-SA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2378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altLang="en-US" smtClean="0">
                <a:solidFill>
                  <a:srgbClr val="FFFFFF"/>
                </a:solidFill>
              </a:rPr>
              <a:t>Fresno 11/00</a:t>
            </a: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CB13D-B002-4362-882E-85E1B471E9EC}" type="slidenum">
              <a:rPr lang="ar-SA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5118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altLang="en-US" smtClean="0">
                <a:solidFill>
                  <a:srgbClr val="FFFFFF"/>
                </a:solidFill>
              </a:rPr>
              <a:t>Fresno 11/00</a:t>
            </a: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0754D-99F8-48FE-81F4-06ADE0C49296}" type="slidenum">
              <a:rPr lang="ar-SA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4635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altLang="en-US" smtClean="0">
                <a:solidFill>
                  <a:srgbClr val="FFFFFF"/>
                </a:solidFill>
              </a:rPr>
              <a:t>Fresno 11/00</a:t>
            </a: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3679A-01DF-49F2-802F-DB44E15A8D97}" type="slidenum">
              <a:rPr lang="ar-SA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0684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altLang="en-US" smtClean="0">
                <a:solidFill>
                  <a:srgbClr val="FFFFFF"/>
                </a:solidFill>
              </a:rPr>
              <a:t>Fresno 11/00</a:t>
            </a: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61847-9156-4A12-B2E1-5A15511C4AF0}" type="slidenum">
              <a:rPr lang="ar-SA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8835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altLang="en-US" smtClean="0">
                <a:solidFill>
                  <a:srgbClr val="FFFFFF"/>
                </a:solidFill>
              </a:rPr>
              <a:t>Fresno 11/00</a:t>
            </a:r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F9A68-B36F-4E99-8C48-0154D7653566}" type="slidenum">
              <a:rPr lang="ar-SA" altLang="en-US" smtClean="0">
                <a:solidFill>
                  <a:srgbClr val="FFFFFF"/>
                </a:solidFill>
              </a:rPr>
              <a:pPr/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226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B665E5-542E-45AB-B376-60A3D5274012}" type="slidenum">
              <a:rPr lang="ar-SA" alt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6081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  <p:sldLayoutId id="214748377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87A0A4-9A7D-4C1F-B272-C5E052E85930}" type="datetimeFigureOut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2/3/2020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DD140FE-68BC-49D8-99E2-E92769575E81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22806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57192"/>
            <a:ext cx="10363200" cy="1122370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tx2">
                    <a:lumMod val="10000"/>
                  </a:schemeClr>
                </a:solidFill>
              </a:rPr>
              <a:t>به نام خدا</a:t>
            </a:r>
            <a:endParaRPr lang="en-US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4856" y="2756094"/>
            <a:ext cx="8534400" cy="1752600"/>
          </a:xfrm>
        </p:spPr>
        <p:txBody>
          <a:bodyPr/>
          <a:lstStyle/>
          <a:p>
            <a:r>
              <a:rPr lang="fa-IR" sz="4400" b="1" dirty="0" smtClean="0">
                <a:solidFill>
                  <a:srgbClr val="FF0000"/>
                </a:solidFill>
              </a:rPr>
              <a:t>تست تعیین حساسیت میکروبی</a:t>
            </a:r>
            <a:endParaRPr lang="en-US" sz="4400" b="1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1754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b="1" dirty="0">
                <a:solidFill>
                  <a:srgbClr val="424456">
                    <a:satMod val="130000"/>
                  </a:srgbClr>
                </a:solidFill>
              </a:rPr>
              <a:t>اثرات تايميدين يا تايمين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365760" lvl="0" indent="-283464" algn="r" defTabSz="914400" rtl="1">
              <a:spcBef>
                <a:spcPts val="300"/>
              </a:spcBef>
              <a:buClr>
                <a:srgbClr val="A04DA3"/>
              </a:buClr>
              <a:buSzTx/>
              <a:buFont typeface="Wingdings 2"/>
              <a:buChar char=""/>
              <a:defRPr/>
            </a:pPr>
            <a:r>
              <a:rPr lang="fa-IR" sz="2800" dirty="0">
                <a:solidFill>
                  <a:prstClr val="black"/>
                </a:solidFill>
                <a:latin typeface="Georgia"/>
                <a:cs typeface="Arial"/>
              </a:rPr>
              <a:t>وجود مقادير بالای </a:t>
            </a:r>
            <a:r>
              <a:rPr lang="fa-IR" sz="2800" dirty="0">
                <a:solidFill>
                  <a:srgbClr val="FFFF00"/>
                </a:solidFill>
                <a:latin typeface="Georgia"/>
                <a:cs typeface="Arial"/>
              </a:rPr>
              <a:t>تايمين و تايميدين </a:t>
            </a:r>
            <a:r>
              <a:rPr lang="fa-IR" sz="2800" dirty="0">
                <a:solidFill>
                  <a:prstClr val="black"/>
                </a:solidFill>
                <a:latin typeface="Georgia"/>
                <a:cs typeface="Arial"/>
              </a:rPr>
              <a:t>در محيط مولر هينتون آگار مي تواند اثرات مهار کنندگی </a:t>
            </a:r>
            <a:r>
              <a:rPr lang="fa-IR" sz="2800" dirty="0">
                <a:solidFill>
                  <a:srgbClr val="FF0000"/>
                </a:solidFill>
                <a:latin typeface="Georgia"/>
                <a:cs typeface="Arial"/>
              </a:rPr>
              <a:t>سولفوناميدها و تري متوپريم </a:t>
            </a:r>
            <a:r>
              <a:rPr lang="fa-IR" sz="2800" dirty="0">
                <a:solidFill>
                  <a:prstClr val="black"/>
                </a:solidFill>
                <a:latin typeface="Georgia"/>
                <a:cs typeface="Arial"/>
              </a:rPr>
              <a:t>را معکوس نموده، منجر به کاهش، عدم وضوح  يا از بين رفتن هاله عدم رشد و گزارش مقاومت به صورت کاذب گردد. برای ارزيابی کيفيت هر بسته از محيط مولر هينتون آگار بايد از </a:t>
            </a:r>
            <a:r>
              <a:rPr lang="fa-IR" sz="2800" i="1" dirty="0">
                <a:solidFill>
                  <a:srgbClr val="00B0F0"/>
                </a:solidFill>
                <a:latin typeface="Georgia"/>
                <a:cs typeface="Arial"/>
              </a:rPr>
              <a:t>انتروکوكوس فکاليس</a:t>
            </a:r>
            <a:r>
              <a:rPr lang="fa-IR" sz="2800" dirty="0">
                <a:solidFill>
                  <a:srgbClr val="00B0F0"/>
                </a:solidFill>
                <a:latin typeface="Georgia"/>
                <a:cs typeface="Arial"/>
              </a:rPr>
              <a:t> </a:t>
            </a:r>
            <a:r>
              <a:rPr lang="en-US" sz="2800" dirty="0">
                <a:solidFill>
                  <a:srgbClr val="00B0F0"/>
                </a:solidFill>
                <a:latin typeface="Georgia"/>
              </a:rPr>
              <a:t>29212  ATCC</a:t>
            </a:r>
            <a:r>
              <a:rPr lang="fa-IR" sz="2800" dirty="0">
                <a:solidFill>
                  <a:srgbClr val="00B0F0"/>
                </a:solidFill>
                <a:latin typeface="Georgia"/>
                <a:cs typeface="Arial"/>
              </a:rPr>
              <a:t>و يا</a:t>
            </a:r>
            <a:r>
              <a:rPr lang="en-US" sz="2800" dirty="0">
                <a:solidFill>
                  <a:srgbClr val="00B0F0"/>
                </a:solidFill>
                <a:latin typeface="Georgia"/>
              </a:rPr>
              <a:t>ATCC 33186  </a:t>
            </a:r>
            <a:r>
              <a:rPr lang="fa-IR" sz="2800" dirty="0">
                <a:solidFill>
                  <a:srgbClr val="00B0F0"/>
                </a:solidFill>
                <a:latin typeface="Georgia"/>
                <a:cs typeface="Arial"/>
              </a:rPr>
              <a:t>و ديسک های کوتریموکسازول استفاده نمود. </a:t>
            </a:r>
            <a:r>
              <a:rPr lang="fa-IR" sz="2800" dirty="0">
                <a:solidFill>
                  <a:prstClr val="black"/>
                </a:solidFill>
                <a:latin typeface="Georgia"/>
                <a:cs typeface="Arial"/>
              </a:rPr>
              <a:t>هاله عدم رشد </a:t>
            </a:r>
            <a:r>
              <a:rPr lang="en-US" sz="2800" dirty="0">
                <a:solidFill>
                  <a:prstClr val="black"/>
                </a:solidFill>
                <a:latin typeface="Georgia"/>
              </a:rPr>
              <a:t>mm</a:t>
            </a:r>
            <a:r>
              <a:rPr lang="fa-IR" sz="2800" dirty="0">
                <a:solidFill>
                  <a:prstClr val="black"/>
                </a:solidFill>
                <a:latin typeface="Georgia"/>
                <a:cs typeface="Arial"/>
              </a:rPr>
              <a:t> 20≤  با حاشيه واضح، نشانگر کيفيت مناسب محيط است. قطر هاله عدم رشد </a:t>
            </a:r>
            <a:r>
              <a:rPr lang="en-US" sz="2800" dirty="0">
                <a:solidFill>
                  <a:prstClr val="black"/>
                </a:solidFill>
                <a:latin typeface="Georgia"/>
              </a:rPr>
              <a:t>mm</a:t>
            </a:r>
            <a:r>
              <a:rPr lang="fa-IR" sz="2800" dirty="0">
                <a:solidFill>
                  <a:prstClr val="black"/>
                </a:solidFill>
                <a:latin typeface="Georgia"/>
                <a:cs typeface="Arial"/>
              </a:rPr>
              <a:t>20&gt;، عدم وجود هاله و يا رشد کلنی ها در داخل هاله عدم رشد، بر کيفيت نامناسب محيط مورد نظر دلالت دارد.</a:t>
            </a:r>
            <a:endParaRPr lang="en-US" sz="2800" dirty="0">
              <a:solidFill>
                <a:prstClr val="black"/>
              </a:solidFill>
              <a:latin typeface="Georgia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xmlns="" val="8215086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900" b="1" dirty="0">
                <a:solidFill>
                  <a:srgbClr val="438086"/>
                </a:solidFill>
              </a:rPr>
              <a:t>تأثير غلظت کاتيون های دو ظرفيتی </a:t>
            </a:r>
            <a:r>
              <a:rPr lang="fa-IR" sz="2900" b="1" dirty="0">
                <a:solidFill>
                  <a:srgbClr val="424456">
                    <a:satMod val="130000"/>
                  </a:srgbClr>
                </a:solidFill>
              </a:rPr>
              <a:t/>
            </a:r>
            <a:br>
              <a:rPr lang="fa-IR" sz="2900" b="1" dirty="0">
                <a:solidFill>
                  <a:srgbClr val="424456">
                    <a:satMod val="130000"/>
                  </a:srgbClr>
                </a:solidFill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125" lvl="0" indent="-282575" algn="r" defTabSz="914400" rtl="1" fontAlgn="base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SzTx/>
              <a:buFont typeface="Wingdings 2" pitchFamily="18" charset="2"/>
              <a:buChar char=""/>
            </a:pPr>
            <a:r>
              <a:rPr lang="fa-IR" sz="2800" dirty="0">
                <a:solidFill>
                  <a:prstClr val="black"/>
                </a:solidFill>
                <a:latin typeface="Georgia"/>
                <a:cs typeface="Arial"/>
              </a:rPr>
              <a:t>تغيير در غلظت کاتيون های دو ظرفيتی خصوصا" </a:t>
            </a:r>
            <a:r>
              <a:rPr lang="fa-IR" sz="2800" dirty="0">
                <a:solidFill>
                  <a:srgbClr val="FF0000"/>
                </a:solidFill>
                <a:latin typeface="Georgia"/>
                <a:cs typeface="Arial"/>
              </a:rPr>
              <a:t>کلسيم و منيزيم </a:t>
            </a:r>
            <a:r>
              <a:rPr lang="fa-IR" sz="2800" dirty="0">
                <a:solidFill>
                  <a:prstClr val="black"/>
                </a:solidFill>
                <a:latin typeface="Georgia"/>
                <a:cs typeface="Arial"/>
              </a:rPr>
              <a:t>نتايج آزمايش آمينوگليکوزيد و تتراسايکلين را بر روی </a:t>
            </a:r>
            <a:r>
              <a:rPr lang="fa-IR" sz="2800" i="1" dirty="0">
                <a:solidFill>
                  <a:prstClr val="black"/>
                </a:solidFill>
                <a:latin typeface="Georgia"/>
                <a:cs typeface="Arial"/>
              </a:rPr>
              <a:t>سودوموناس</a:t>
            </a:r>
            <a:r>
              <a:rPr lang="fa-IR" sz="2800" dirty="0">
                <a:solidFill>
                  <a:prstClr val="black"/>
                </a:solidFill>
                <a:latin typeface="Georgia"/>
                <a:cs typeface="Arial"/>
              </a:rPr>
              <a:t> </a:t>
            </a:r>
            <a:r>
              <a:rPr lang="fa-IR" sz="2800" i="1" dirty="0">
                <a:solidFill>
                  <a:prstClr val="black"/>
                </a:solidFill>
                <a:latin typeface="Georgia"/>
                <a:cs typeface="Arial"/>
              </a:rPr>
              <a:t>آئروژينوزا</a:t>
            </a:r>
            <a:r>
              <a:rPr lang="fa-IR" sz="2800" dirty="0">
                <a:solidFill>
                  <a:prstClr val="black"/>
                </a:solidFill>
                <a:latin typeface="Georgia"/>
                <a:cs typeface="Arial"/>
              </a:rPr>
              <a:t> تحت تأثير قرار مي دهد. مقادير بالای کاتيون ها قطر هاله عدم رشد را کوچک تر و مقاير پايين كاتيون ها قطر هاله عدم رشد را در حد غيرقابل قبولی بزرگ تر خواهد نمود. همچنين مقادير بالای يون های روی (</a:t>
            </a:r>
            <a:r>
              <a:rPr lang="en-US" sz="2800" dirty="0">
                <a:solidFill>
                  <a:prstClr val="black"/>
                </a:solidFill>
                <a:latin typeface="Georgia"/>
              </a:rPr>
              <a:t>zinc</a:t>
            </a:r>
            <a:r>
              <a:rPr lang="fa-IR" sz="2800" dirty="0">
                <a:solidFill>
                  <a:prstClr val="black"/>
                </a:solidFill>
                <a:latin typeface="Georgia"/>
                <a:cs typeface="Arial"/>
              </a:rPr>
              <a:t>) ممكن است قطر هاله عدم رشد کارباپنم ها را كاهش دهد. </a:t>
            </a:r>
            <a:endParaRPr lang="en-US" sz="2800" dirty="0">
              <a:solidFill>
                <a:prstClr val="black"/>
              </a:solidFill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8481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2402" y="1066800"/>
            <a:ext cx="6564713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30061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79576" y="1124745"/>
            <a:ext cx="7992888" cy="5199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73203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6062" y="1641232"/>
            <a:ext cx="7983415" cy="4454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3292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877" y="1614435"/>
            <a:ext cx="4443487" cy="4426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5364" y="1614434"/>
            <a:ext cx="5284095" cy="4426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1492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dirty="0">
                <a:solidFill>
                  <a:srgbClr val="FF0000"/>
                </a:solidFill>
              </a:rPr>
              <a:t>اجزای </a:t>
            </a:r>
            <a:r>
              <a:rPr lang="fa-IR" b="1" dirty="0">
                <a:solidFill>
                  <a:srgbClr val="002060"/>
                </a:solidFill>
              </a:rPr>
              <a:t>کلیدی</a:t>
            </a:r>
            <a:r>
              <a:rPr lang="fa-IR" b="1" dirty="0">
                <a:solidFill>
                  <a:srgbClr val="FF0000"/>
                </a:solidFill>
              </a:rPr>
              <a:t> آنتی بیوگرام :</a:t>
            </a:r>
            <a:r>
              <a:rPr lang="fa-IR" dirty="0">
                <a:solidFill>
                  <a:srgbClr val="FF0000"/>
                </a:solidFill>
              </a:rPr>
              <a:t/>
            </a:r>
            <a:br>
              <a:rPr lang="fa-IR" dirty="0">
                <a:solidFill>
                  <a:srgbClr val="FF0000"/>
                </a:solidFill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65125" lvl="0" indent="-255588" algn="r" defTabSz="914400" rtl="1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SzTx/>
              <a:buFont typeface="Arial" pitchFamily="34" charset="0"/>
              <a:buChar char="•"/>
            </a:pPr>
            <a:r>
              <a:rPr lang="fa-IR" sz="2400" dirty="0">
                <a:solidFill>
                  <a:prstClr val="black"/>
                </a:solidFill>
                <a:latin typeface="Georgia"/>
                <a:cs typeface="Arial"/>
              </a:rPr>
              <a:t>دیسک های آنتی بیوتیکی </a:t>
            </a:r>
          </a:p>
          <a:p>
            <a:pPr marL="365125" lvl="0" indent="-255588" algn="r" defTabSz="914400" rtl="1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SzTx/>
              <a:buFont typeface="Wingdings" pitchFamily="2" charset="2"/>
              <a:buChar char="ü"/>
            </a:pPr>
            <a:r>
              <a:rPr lang="fa-IR" sz="1600" b="1" dirty="0">
                <a:solidFill>
                  <a:srgbClr val="7030A0"/>
                </a:solidFill>
                <a:latin typeface="Georgia"/>
                <a:cs typeface="Arial"/>
              </a:rPr>
              <a:t>تهیه دیسک های با کیفیت </a:t>
            </a:r>
            <a:r>
              <a:rPr lang="en-US" sz="1600" b="1" dirty="0">
                <a:solidFill>
                  <a:srgbClr val="7030A0"/>
                </a:solidFill>
                <a:latin typeface="Georgia"/>
              </a:rPr>
              <a:t>/</a:t>
            </a:r>
            <a:endParaRPr lang="fa-IR" sz="1600" b="1" dirty="0">
              <a:solidFill>
                <a:srgbClr val="7030A0"/>
              </a:solidFill>
              <a:latin typeface="Georgia"/>
              <a:cs typeface="Arial"/>
            </a:endParaRPr>
          </a:p>
          <a:p>
            <a:pPr marL="365125" lvl="0" indent="-255588" algn="r" defTabSz="914400" rtl="1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SzTx/>
              <a:buFont typeface="Wingdings" pitchFamily="2" charset="2"/>
              <a:buChar char="ü"/>
            </a:pPr>
            <a:r>
              <a:rPr lang="fa-IR" sz="1600" b="1" dirty="0">
                <a:solidFill>
                  <a:srgbClr val="7030A0"/>
                </a:solidFill>
                <a:latin typeface="Georgia"/>
                <a:cs typeface="Arial"/>
              </a:rPr>
              <a:t>نگهداری در شرایط مناسب </a:t>
            </a:r>
          </a:p>
          <a:p>
            <a:pPr marL="365125" lvl="0" indent="-255588" algn="r" defTabSz="914400" rtl="1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SzTx/>
              <a:buFont typeface="Wingdings" pitchFamily="2" charset="2"/>
              <a:buChar char="ü"/>
            </a:pPr>
            <a:r>
              <a:rPr lang="fa-IR" sz="1600" b="1" dirty="0">
                <a:solidFill>
                  <a:srgbClr val="7030A0"/>
                </a:solidFill>
                <a:latin typeface="Georgia"/>
                <a:cs typeface="Arial"/>
              </a:rPr>
              <a:t>استفاده از روش استاندارد دیسک گذاری</a:t>
            </a:r>
            <a:endParaRPr lang="fa-IR" sz="2400" dirty="0">
              <a:solidFill>
                <a:srgbClr val="7030A0"/>
              </a:solidFill>
              <a:latin typeface="Georgia"/>
              <a:cs typeface="Arial"/>
            </a:endParaRPr>
          </a:p>
          <a:p>
            <a:pPr marL="365125" lvl="0" indent="-255588" algn="r" defTabSz="914400" rtl="1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SzTx/>
              <a:buFont typeface="Georgia" pitchFamily="18" charset="0"/>
              <a:buChar char="•"/>
            </a:pPr>
            <a:r>
              <a:rPr lang="fa-IR" sz="2400" dirty="0">
                <a:solidFill>
                  <a:prstClr val="black"/>
                </a:solidFill>
                <a:latin typeface="Georgia"/>
                <a:cs typeface="Arial"/>
              </a:rPr>
              <a:t>محیط کشت </a:t>
            </a:r>
          </a:p>
          <a:p>
            <a:pPr marL="365125" lvl="0" indent="-255588" algn="r" defTabSz="914400" rtl="1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SzTx/>
              <a:buFont typeface="Georgia" pitchFamily="18" charset="0"/>
              <a:buChar char="•"/>
            </a:pPr>
            <a:r>
              <a:rPr lang="fa-IR" sz="2400" dirty="0">
                <a:solidFill>
                  <a:prstClr val="black"/>
                </a:solidFill>
                <a:latin typeface="Georgia"/>
                <a:cs typeface="Arial"/>
              </a:rPr>
              <a:t>شرایط گرمخانه گذاری</a:t>
            </a:r>
          </a:p>
          <a:p>
            <a:pPr marL="365125" lvl="0" indent="-255588" algn="r" defTabSz="914400" rtl="1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SzTx/>
              <a:buFont typeface="Georgia" pitchFamily="18" charset="0"/>
              <a:buChar char="•"/>
            </a:pPr>
            <a:r>
              <a:rPr lang="fa-IR" sz="2400" dirty="0">
                <a:solidFill>
                  <a:prstClr val="black"/>
                </a:solidFill>
                <a:latin typeface="Georgia"/>
                <a:cs typeface="Arial"/>
              </a:rPr>
              <a:t>غلظت سوسپانسیون</a:t>
            </a:r>
          </a:p>
          <a:p>
            <a:pPr marL="365125" lvl="0" indent="-255588" algn="r" defTabSz="914400" rtl="1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SzTx/>
              <a:buFont typeface="Georgia" pitchFamily="18" charset="0"/>
              <a:buChar char="•"/>
            </a:pPr>
            <a:r>
              <a:rPr lang="fa-IR" sz="2400" dirty="0">
                <a:solidFill>
                  <a:prstClr val="black"/>
                </a:solidFill>
                <a:latin typeface="Georgia"/>
                <a:cs typeface="Arial"/>
              </a:rPr>
              <a:t>قرائت قطر هاله ها</a:t>
            </a:r>
          </a:p>
          <a:p>
            <a:pPr marL="365125" lvl="0" indent="-255588" algn="r" defTabSz="914400" rtl="1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SzTx/>
              <a:buFont typeface="Wingdings" pitchFamily="2" charset="2"/>
              <a:buChar char="ü"/>
            </a:pPr>
            <a:r>
              <a:rPr lang="fa-IR" sz="1600" b="1" dirty="0">
                <a:solidFill>
                  <a:srgbClr val="7030A0"/>
                </a:solidFill>
                <a:latin typeface="Georgia"/>
                <a:cs typeface="Arial"/>
              </a:rPr>
              <a:t>ابزار سنجش</a:t>
            </a:r>
          </a:p>
          <a:p>
            <a:pPr marL="365125" lvl="0" indent="-255588" algn="r" defTabSz="914400" rtl="1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SzTx/>
              <a:buFont typeface="Wingdings" pitchFamily="2" charset="2"/>
              <a:buChar char="ü"/>
            </a:pPr>
            <a:r>
              <a:rPr lang="fa-IR" sz="1600" b="1" dirty="0">
                <a:solidFill>
                  <a:srgbClr val="7030A0"/>
                </a:solidFill>
                <a:latin typeface="Georgia"/>
                <a:cs typeface="Arial"/>
              </a:rPr>
              <a:t>خطای دید</a:t>
            </a:r>
          </a:p>
          <a:p>
            <a:pPr marL="365125" lvl="0" indent="-255588" algn="r" defTabSz="914400" rtl="1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SzTx/>
              <a:buFont typeface="Wingdings" pitchFamily="2" charset="2"/>
              <a:buChar char="ü"/>
            </a:pPr>
            <a:r>
              <a:rPr lang="fa-IR" sz="1600" b="1" dirty="0">
                <a:solidFill>
                  <a:srgbClr val="7030A0"/>
                </a:solidFill>
                <a:latin typeface="Georgia"/>
                <a:cs typeface="Arial"/>
              </a:rPr>
              <a:t>جداول استاندارد سنجش قطر هاله ها</a:t>
            </a:r>
          </a:p>
          <a:p>
            <a:pPr marL="365125" lvl="0" indent="-255588" algn="r" defTabSz="914400" rtl="1" eaLnBrk="0" fontAlgn="base" hangingPunct="0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SzTx/>
              <a:buFont typeface="Georgia" pitchFamily="18" charset="0"/>
              <a:buChar char="•"/>
            </a:pPr>
            <a:r>
              <a:rPr lang="fa-IR" sz="2400" dirty="0">
                <a:solidFill>
                  <a:prstClr val="black"/>
                </a:solidFill>
                <a:latin typeface="Georgia"/>
                <a:cs typeface="Arial"/>
              </a:rPr>
              <a:t>دانش فنی 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xmlns="" val="147970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200" b="1" dirty="0">
                <a:solidFill>
                  <a:srgbClr val="00B050"/>
                </a:solidFill>
              </a:rPr>
              <a:t>مواد مورد نياز برای آزمايش تعيين حساسيت ميکروبی </a:t>
            </a:r>
            <a:r>
              <a:rPr lang="en-US" sz="2200" b="1" dirty="0">
                <a:solidFill>
                  <a:srgbClr val="00B050"/>
                </a:solidFill>
              </a:rPr>
              <a:t/>
            </a:r>
            <a:br>
              <a:rPr lang="en-US" sz="2200" b="1" dirty="0">
                <a:solidFill>
                  <a:srgbClr val="00B050"/>
                </a:solidFill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3050" indent="-273050" algn="r" rtl="1">
              <a:buFont typeface="Wingdings" pitchFamily="2" charset="2"/>
              <a:buChar char="Ø"/>
            </a:pPr>
            <a:r>
              <a:rPr lang="fa-IR" b="1" dirty="0">
                <a:solidFill>
                  <a:srgbClr val="FF0000"/>
                </a:solidFill>
              </a:rPr>
              <a:t>مولر هينتون آگار </a:t>
            </a:r>
            <a:r>
              <a:rPr lang="en-US" b="1" dirty="0">
                <a:solidFill>
                  <a:srgbClr val="FF0000"/>
                </a:solidFill>
              </a:rPr>
              <a:t>Mueller-Hinton Agar</a:t>
            </a:r>
            <a:endParaRPr lang="fa-IR" b="1" dirty="0">
              <a:solidFill>
                <a:srgbClr val="FF0000"/>
              </a:solidFill>
            </a:endParaRPr>
          </a:p>
          <a:p>
            <a:pPr marL="273050" indent="-273050" algn="r" rtl="1">
              <a:buFont typeface="Wingdings" pitchFamily="2" charset="2"/>
              <a:buChar char="Ø"/>
            </a:pPr>
            <a:r>
              <a:rPr lang="fa-IR" b="1" dirty="0"/>
              <a:t>از ميان انواع محيط هاي كشت موجود، زير كميته براي آزمايش روتين تعيين حساسيت باكتري هاي كم نياز (</a:t>
            </a:r>
            <a:r>
              <a:rPr lang="en-US" b="1" dirty="0" err="1"/>
              <a:t>nonfastidious</a:t>
            </a:r>
            <a:r>
              <a:rPr lang="fa-IR" b="1" dirty="0"/>
              <a:t>)، به دلايل زير مولر هينتون آگار را به عنوان بهترين محيط در نظر گرفته است:</a:t>
            </a:r>
            <a:endParaRPr lang="en-US" b="1" dirty="0"/>
          </a:p>
          <a:p>
            <a:pPr marL="273050" indent="-273050" algn="r" rtl="1">
              <a:buFont typeface="Wingdings" pitchFamily="2" charset="2"/>
              <a:buChar char="Ø"/>
            </a:pPr>
            <a:r>
              <a:rPr lang="fa-IR" b="1" dirty="0"/>
              <a:t> </a:t>
            </a:r>
            <a:r>
              <a:rPr lang="fa-IR" b="1" dirty="0">
                <a:solidFill>
                  <a:srgbClr val="FF0000"/>
                </a:solidFill>
              </a:rPr>
              <a:t>تكرارپذيري قابل قبولي </a:t>
            </a:r>
            <a:r>
              <a:rPr lang="fa-IR" b="1" dirty="0"/>
              <a:t>در سري ساخت هاي متفاوت نشان مي دهد.</a:t>
            </a:r>
            <a:endParaRPr lang="en-US" b="1" dirty="0"/>
          </a:p>
          <a:p>
            <a:pPr marL="273050" indent="-273050" algn="r" rtl="1">
              <a:buFont typeface="Wingdings" pitchFamily="2" charset="2"/>
              <a:buChar char="Ø"/>
            </a:pPr>
            <a:r>
              <a:rPr lang="fa-IR" b="1" dirty="0"/>
              <a:t> مهاركننده هاي آن به حدي اندك است كه نمي تواند نتايج آزمايش حساسيت سولفوناميد تري متوپريم وتتراسايكلين ها را تحت تأثير قرار دهد.</a:t>
            </a:r>
            <a:endParaRPr lang="en-US" b="1" dirty="0"/>
          </a:p>
          <a:p>
            <a:pPr marL="273050" indent="-273050" algn="r" rtl="1">
              <a:buFont typeface="Wingdings" pitchFamily="2" charset="2"/>
              <a:buChar char="Ø"/>
            </a:pPr>
            <a:r>
              <a:rPr lang="fa-IR" b="1" dirty="0">
                <a:solidFill>
                  <a:srgbClr val="FF0000"/>
                </a:solidFill>
              </a:rPr>
              <a:t> از رشد اكثر بيماريزاهاي كم نياز </a:t>
            </a:r>
            <a:r>
              <a:rPr lang="fa-IR" b="1" dirty="0"/>
              <a:t>به طور مطلوب حمايت مي كند.</a:t>
            </a:r>
            <a:endParaRPr lang="en-US" b="1" dirty="0"/>
          </a:p>
          <a:p>
            <a:pPr marL="273050" indent="-273050" algn="r" rtl="1">
              <a:buFont typeface="Wingdings" pitchFamily="2" charset="2"/>
              <a:buChar char="Ø"/>
            </a:pPr>
            <a:r>
              <a:rPr lang="fa-IR" b="1" dirty="0"/>
              <a:t> حجم زيادي از داده ها و تجربه ها در ارتباط با آزمايش تعيين حساسيت با اين محيط گردآوري شده است</a:t>
            </a:r>
            <a:r>
              <a:rPr lang="fa-IR" b="1" dirty="0" smtClean="0"/>
              <a:t>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470524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4000" b="1" dirty="0">
                <a:solidFill>
                  <a:srgbClr val="00B0F0"/>
                </a:solidFill>
              </a:rPr>
              <a:t>pH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125" lvl="0" indent="-255588" algn="r" defTabSz="914400" rtl="1" fontAlgn="base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SzTx/>
              <a:buFont typeface="Georgia" pitchFamily="18" charset="0"/>
              <a:buChar char="•"/>
            </a:pPr>
            <a:r>
              <a:rPr lang="fa-IR" sz="2800" dirty="0">
                <a:solidFill>
                  <a:prstClr val="black"/>
                </a:solidFill>
                <a:latin typeface="Georgia"/>
                <a:ea typeface="Majalla UI"/>
                <a:cs typeface="Arial"/>
              </a:rPr>
              <a:t>محيط مولر هينتون آگار بهتر است پس از تهيه در هر نوبت ساخت از نظر </a:t>
            </a:r>
            <a:r>
              <a:rPr lang="en-US" sz="2800" dirty="0">
                <a:solidFill>
                  <a:prstClr val="black"/>
                </a:solidFill>
                <a:latin typeface="Georgia"/>
                <a:ea typeface="Majalla UI"/>
                <a:cs typeface="Tahoma" pitchFamily="34" charset="0"/>
              </a:rPr>
              <a:t>pH </a:t>
            </a:r>
            <a:r>
              <a:rPr lang="fa-IR" sz="2800" dirty="0">
                <a:solidFill>
                  <a:prstClr val="black"/>
                </a:solidFill>
                <a:latin typeface="Georgia"/>
                <a:ea typeface="Majalla UI"/>
                <a:cs typeface="Arial"/>
              </a:rPr>
              <a:t>کنترل شود. </a:t>
            </a:r>
            <a:r>
              <a:rPr lang="en-US" sz="2800" dirty="0">
                <a:solidFill>
                  <a:prstClr val="black"/>
                </a:solidFill>
                <a:latin typeface="Georgia"/>
              </a:rPr>
              <a:t>pH</a:t>
            </a:r>
            <a:r>
              <a:rPr lang="fa-IR" sz="2800" dirty="0">
                <a:solidFill>
                  <a:prstClr val="black"/>
                </a:solidFill>
                <a:latin typeface="Georgia"/>
                <a:cs typeface="Arial"/>
              </a:rPr>
              <a:t> </a:t>
            </a:r>
            <a:r>
              <a:rPr lang="fa-IR" sz="2800" dirty="0">
                <a:solidFill>
                  <a:srgbClr val="FF0000"/>
                </a:solidFill>
                <a:latin typeface="Georgia"/>
                <a:cs typeface="Arial"/>
              </a:rPr>
              <a:t>محيط آگار پس از ژله ای شدن در حرارت اتاق، بايد در حد  7.4-7.2 باشد. </a:t>
            </a:r>
            <a:endParaRPr lang="en-US" sz="2800" dirty="0">
              <a:solidFill>
                <a:srgbClr val="FF0000"/>
              </a:solidFill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6018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836713"/>
            <a:ext cx="8596668" cy="5204650"/>
          </a:xfrm>
        </p:spPr>
        <p:txBody>
          <a:bodyPr>
            <a:normAutofit lnSpcReduction="10000"/>
          </a:bodyPr>
          <a:lstStyle/>
          <a:p>
            <a:pPr lvl="0" algn="r" defTabSz="914400" rtl="1">
              <a:spcBef>
                <a:spcPct val="20000"/>
              </a:spcBef>
              <a:buClrTx/>
              <a:buSzTx/>
              <a:buFont typeface="Arial" pitchFamily="34" charset="0"/>
              <a:buChar char="•"/>
              <a:defRPr/>
            </a:pPr>
            <a:r>
              <a:rPr lang="en-US" sz="2100" b="1" dirty="0">
                <a:solidFill>
                  <a:prstClr val="black">
                    <a:lumMod val="85000"/>
                    <a:lumOff val="15000"/>
                  </a:prstClr>
                </a:solidFill>
                <a:latin typeface="Calibri"/>
              </a:rPr>
              <a:t>PH</a:t>
            </a:r>
            <a:r>
              <a:rPr lang="fa-IR" sz="2100" b="1" dirty="0">
                <a:solidFill>
                  <a:prstClr val="black"/>
                </a:solidFill>
                <a:latin typeface="Calibri"/>
                <a:cs typeface="Arial"/>
              </a:rPr>
              <a:t> را از طريق يكي از موارد زير كنترل نمائيد .</a:t>
            </a:r>
          </a:p>
          <a:p>
            <a:pPr lvl="0" algn="r" defTabSz="914400" rtl="1">
              <a:spcBef>
                <a:spcPct val="20000"/>
              </a:spcBef>
              <a:buClrTx/>
              <a:buSzTx/>
              <a:buFont typeface="Arial" pitchFamily="34" charset="0"/>
              <a:buChar char="•"/>
              <a:defRPr/>
            </a:pPr>
            <a:endParaRPr lang="en-US" sz="2100" dirty="0">
              <a:solidFill>
                <a:prstClr val="black"/>
              </a:solidFill>
              <a:latin typeface="Calibri"/>
            </a:endParaRPr>
          </a:p>
          <a:p>
            <a:pPr lvl="0" algn="r" defTabSz="914400" rtl="1">
              <a:spcBef>
                <a:spcPct val="20000"/>
              </a:spcBef>
              <a:buClrTx/>
              <a:buSzTx/>
              <a:buFont typeface="Arial" pitchFamily="34" charset="0"/>
              <a:buChar char="•"/>
              <a:defRPr/>
            </a:pPr>
            <a:r>
              <a:rPr lang="fa-IR" sz="2100" b="1" dirty="0">
                <a:solidFill>
                  <a:srgbClr val="8064A2">
                    <a:lumMod val="75000"/>
                  </a:srgbClr>
                </a:solidFill>
                <a:latin typeface="Calibri"/>
                <a:cs typeface="Arial"/>
              </a:rPr>
              <a:t> روش اول روش خيساندن </a:t>
            </a:r>
          </a:p>
          <a:p>
            <a:pPr lvl="0" algn="r" defTabSz="914400" rtl="1">
              <a:spcBef>
                <a:spcPct val="20000"/>
              </a:spcBef>
              <a:buClrTx/>
              <a:buSzTx/>
              <a:buFont typeface="Arial" pitchFamily="34" charset="0"/>
              <a:buChar char="•"/>
              <a:defRPr/>
            </a:pPr>
            <a:r>
              <a:rPr lang="fa-IR" sz="2100" b="1" dirty="0">
                <a:solidFill>
                  <a:prstClr val="black"/>
                </a:solidFill>
                <a:latin typeface="Calibri"/>
                <a:cs typeface="Arial"/>
              </a:rPr>
              <a:t> تمام مولر هينتون آگار يك پتري را ظرف كوچك كاملاً له كنيد آب مقطر ( 3 -2 ) </a:t>
            </a:r>
          </a:p>
          <a:p>
            <a:pPr lvl="0" algn="r" defTabSz="914400" rtl="1">
              <a:spcBef>
                <a:spcPct val="20000"/>
              </a:spcBef>
              <a:buClrTx/>
              <a:buSzTx/>
              <a:buFont typeface="Arial" pitchFamily="34" charset="0"/>
              <a:buChar char="•"/>
              <a:defRPr/>
            </a:pPr>
            <a:endParaRPr lang="fa-IR" sz="2100" b="1" dirty="0">
              <a:solidFill>
                <a:prstClr val="black"/>
              </a:solidFill>
              <a:latin typeface="Calibri"/>
              <a:cs typeface="Arial"/>
            </a:endParaRPr>
          </a:p>
          <a:p>
            <a:pPr lvl="0" algn="r" defTabSz="914400" rtl="1">
              <a:spcBef>
                <a:spcPct val="20000"/>
              </a:spcBef>
              <a:buClrTx/>
              <a:buSzTx/>
              <a:buFont typeface="Arial" pitchFamily="34" charset="0"/>
              <a:buChar char="•"/>
              <a:defRPr/>
            </a:pPr>
            <a:r>
              <a:rPr lang="fa-IR" sz="2100" b="1" dirty="0">
                <a:solidFill>
                  <a:prstClr val="black"/>
                </a:solidFill>
                <a:latin typeface="Calibri"/>
                <a:cs typeface="Arial"/>
              </a:rPr>
              <a:t>ميلي ليتر اضافه گردد و به مدت ده دقيقه بخسيانيد سپس نوك الكترود </a:t>
            </a:r>
            <a:r>
              <a:rPr lang="en-US" sz="2100" b="1" dirty="0" err="1">
                <a:solidFill>
                  <a:prstClr val="black"/>
                </a:solidFill>
                <a:latin typeface="Calibri"/>
              </a:rPr>
              <a:t>ph</a:t>
            </a:r>
            <a:r>
              <a:rPr lang="fa-IR" sz="2100" b="1" dirty="0">
                <a:solidFill>
                  <a:prstClr val="black"/>
                </a:solidFill>
                <a:latin typeface="Calibri"/>
                <a:cs typeface="Arial"/>
              </a:rPr>
              <a:t> متر را در اين مخلوط غوطه ور كنيد . </a:t>
            </a:r>
          </a:p>
          <a:p>
            <a:pPr lvl="0" algn="r" defTabSz="914400" rtl="1">
              <a:spcBef>
                <a:spcPct val="20000"/>
              </a:spcBef>
              <a:buClrTx/>
              <a:buSzTx/>
              <a:buFont typeface="Arial" pitchFamily="34" charset="0"/>
              <a:buChar char="•"/>
              <a:defRPr/>
            </a:pPr>
            <a:endParaRPr lang="en-US" sz="2100" dirty="0">
              <a:solidFill>
                <a:prstClr val="black"/>
              </a:solidFill>
              <a:latin typeface="Calibri"/>
            </a:endParaRPr>
          </a:p>
          <a:p>
            <a:pPr lvl="0" algn="r" defTabSz="914400" rtl="1">
              <a:spcBef>
                <a:spcPct val="20000"/>
              </a:spcBef>
              <a:buClrTx/>
              <a:buSzTx/>
              <a:buFont typeface="Arial" pitchFamily="34" charset="0"/>
              <a:buChar char="•"/>
              <a:defRPr/>
            </a:pPr>
            <a:r>
              <a:rPr lang="fa-IR" sz="2100" b="1" dirty="0">
                <a:solidFill>
                  <a:prstClr val="black"/>
                </a:solidFill>
                <a:latin typeface="Calibri"/>
                <a:cs typeface="Arial"/>
              </a:rPr>
              <a:t>روش دوم : نوك الكترود </a:t>
            </a:r>
            <a:r>
              <a:rPr lang="en-US" sz="2100" b="1" dirty="0" err="1">
                <a:solidFill>
                  <a:prstClr val="black"/>
                </a:solidFill>
                <a:latin typeface="Calibri"/>
              </a:rPr>
              <a:t>ph</a:t>
            </a:r>
            <a:r>
              <a:rPr lang="fa-IR" sz="2100" b="1" dirty="0">
                <a:solidFill>
                  <a:prstClr val="black"/>
                </a:solidFill>
                <a:latin typeface="Calibri"/>
                <a:cs typeface="Arial"/>
              </a:rPr>
              <a:t> متر را در داخل ارلن كوچكي قرار دهيد مقدار</a:t>
            </a:r>
          </a:p>
          <a:p>
            <a:pPr lvl="0" algn="r" defTabSz="914400" rtl="1">
              <a:spcBef>
                <a:spcPct val="20000"/>
              </a:spcBef>
              <a:buClrTx/>
              <a:buSzTx/>
              <a:buFont typeface="Arial" pitchFamily="34" charset="0"/>
              <a:buChar char="•"/>
              <a:defRPr/>
            </a:pPr>
            <a:endParaRPr lang="fa-IR" sz="2100" b="1" dirty="0">
              <a:solidFill>
                <a:prstClr val="black"/>
              </a:solidFill>
              <a:latin typeface="Calibri"/>
              <a:cs typeface="Arial"/>
            </a:endParaRPr>
          </a:p>
          <a:p>
            <a:pPr lvl="0" algn="r" defTabSz="914400" rtl="1">
              <a:spcBef>
                <a:spcPct val="20000"/>
              </a:spcBef>
              <a:buClrTx/>
              <a:buSzTx/>
              <a:buFont typeface="Arial" pitchFamily="34" charset="0"/>
              <a:buChar char="•"/>
              <a:defRPr/>
            </a:pPr>
            <a:r>
              <a:rPr lang="fa-IR" sz="2100" b="1" dirty="0">
                <a:solidFill>
                  <a:prstClr val="black"/>
                </a:solidFill>
                <a:latin typeface="Calibri"/>
                <a:cs typeface="Arial"/>
              </a:rPr>
              <a:t> اندكي از آگار مذاب را به داخل ارلن ريخته پس از سفت شدن آگار </a:t>
            </a:r>
            <a:r>
              <a:rPr lang="en-US" sz="2100" b="1" dirty="0" err="1">
                <a:solidFill>
                  <a:prstClr val="black"/>
                </a:solidFill>
                <a:latin typeface="Calibri"/>
              </a:rPr>
              <a:t>ph</a:t>
            </a:r>
            <a:r>
              <a:rPr lang="fa-IR" sz="2100" b="1" dirty="0">
                <a:solidFill>
                  <a:prstClr val="black"/>
                </a:solidFill>
                <a:latin typeface="Calibri"/>
                <a:cs typeface="Arial"/>
              </a:rPr>
              <a:t> را اندازه گيري نمائيد . </a:t>
            </a:r>
          </a:p>
          <a:p>
            <a:pPr lvl="0" algn="r" defTabSz="914400" rtl="1">
              <a:spcBef>
                <a:spcPct val="20000"/>
              </a:spcBef>
              <a:buClrTx/>
              <a:buSzTx/>
              <a:buFont typeface="Arial" pitchFamily="34" charset="0"/>
              <a:buChar char="•"/>
              <a:defRPr/>
            </a:pPr>
            <a:endParaRPr lang="en-US" sz="2100" dirty="0">
              <a:solidFill>
                <a:prstClr val="black"/>
              </a:solidFill>
              <a:latin typeface="Calibri"/>
            </a:endParaRPr>
          </a:p>
          <a:p>
            <a:pPr lvl="0" algn="r" defTabSz="914400" rtl="1">
              <a:spcBef>
                <a:spcPct val="20000"/>
              </a:spcBef>
              <a:buClrTx/>
              <a:buSzTx/>
              <a:buFont typeface="Arial" pitchFamily="34" charset="0"/>
              <a:buChar char="•"/>
              <a:defRPr/>
            </a:pPr>
            <a:r>
              <a:rPr lang="fa-IR" sz="2100" b="1" dirty="0">
                <a:solidFill>
                  <a:prstClr val="black"/>
                </a:solidFill>
                <a:latin typeface="Calibri"/>
                <a:cs typeface="Arial"/>
              </a:rPr>
              <a:t>روش سوم : از الكترودهاي سطحي استفاده نمائيد . </a:t>
            </a:r>
            <a:endParaRPr lang="en-US" sz="21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6604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87152"/>
          </a:xfrm>
        </p:spPr>
        <p:txBody>
          <a:bodyPr>
            <a:normAutofit fontScale="90000"/>
          </a:bodyPr>
          <a:lstStyle/>
          <a:p>
            <a:pPr marL="342900" lvl="0" indent="-342900" algn="r" defTabSz="914400" rtl="1">
              <a:spcBef>
                <a:spcPct val="20000"/>
              </a:spcBef>
              <a:defRPr/>
            </a:pPr>
            <a:r>
              <a:rPr lang="fa-IR" sz="2600" b="1" dirty="0">
                <a:solidFill>
                  <a:prstClr val="black"/>
                </a:solidFill>
                <a:latin typeface="Calibri"/>
                <a:ea typeface="+mn-ea"/>
                <a:cs typeface="Arial"/>
              </a:rPr>
              <a:t>محيط هاي جامد </a:t>
            </a:r>
            <a:r>
              <a:rPr lang="fa-IR" sz="2600" b="1" dirty="0">
                <a:solidFill>
                  <a:prstClr val="black"/>
                </a:solidFill>
                <a:latin typeface="Calibri"/>
                <a:cs typeface="Arial"/>
              </a:rPr>
              <a:t>مولر ، هينتون آگار </a:t>
            </a:r>
            <a:r>
              <a:rPr lang="en-US" sz="26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/>
            </a:r>
            <a:br>
              <a:rPr lang="en-US" sz="26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r>
              <a:rPr lang="en-US" sz="26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/>
            </a:r>
            <a:br>
              <a:rPr lang="en-US" sz="26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392" y="1340768"/>
            <a:ext cx="8596668" cy="4536504"/>
          </a:xfrm>
        </p:spPr>
        <p:txBody>
          <a:bodyPr>
            <a:normAutofit fontScale="92500" lnSpcReduction="20000"/>
          </a:bodyPr>
          <a:lstStyle/>
          <a:p>
            <a:pPr lvl="0" algn="r" defTabSz="914400" rtl="1">
              <a:spcBef>
                <a:spcPct val="20000"/>
              </a:spcBef>
              <a:buClrTx/>
              <a:buSzTx/>
              <a:buFont typeface="Arial" pitchFamily="34" charset="0"/>
              <a:buChar char="•"/>
              <a:defRPr/>
            </a:pPr>
            <a:r>
              <a:rPr lang="fa-IR" sz="3000" b="1" dirty="0">
                <a:solidFill>
                  <a:prstClr val="black"/>
                </a:solidFill>
                <a:latin typeface="Calibri"/>
                <a:cs typeface="Arial"/>
              </a:rPr>
              <a:t>محيط هاي جامد </a:t>
            </a:r>
            <a:endParaRPr lang="en-US" sz="3000" dirty="0">
              <a:solidFill>
                <a:prstClr val="black"/>
              </a:solidFill>
              <a:latin typeface="Calibri"/>
            </a:endParaRPr>
          </a:p>
          <a:p>
            <a:pPr lvl="0" algn="r" defTabSz="914400" rtl="1">
              <a:spcBef>
                <a:spcPct val="20000"/>
              </a:spcBef>
              <a:buClrTx/>
              <a:buSzTx/>
              <a:buFont typeface="Arial" pitchFamily="34" charset="0"/>
              <a:buChar char="•"/>
              <a:defRPr/>
            </a:pPr>
            <a:r>
              <a:rPr lang="fa-IR" sz="3000" b="1" dirty="0">
                <a:solidFill>
                  <a:prstClr val="black"/>
                </a:solidFill>
                <a:latin typeface="Calibri"/>
                <a:cs typeface="Arial"/>
              </a:rPr>
              <a:t>مولر ، هينتون آگار </a:t>
            </a:r>
            <a:endParaRPr lang="en-US" sz="3000" dirty="0">
              <a:solidFill>
                <a:prstClr val="black"/>
              </a:solidFill>
              <a:latin typeface="Calibri"/>
            </a:endParaRPr>
          </a:p>
          <a:p>
            <a:pPr lvl="0" algn="r" defTabSz="914400" rtl="1">
              <a:spcBef>
                <a:spcPct val="20000"/>
              </a:spcBef>
              <a:buClrTx/>
              <a:buSzTx/>
              <a:buFont typeface="Arial" pitchFamily="34" charset="0"/>
              <a:buChar char="•"/>
              <a:defRPr/>
            </a:pPr>
            <a:r>
              <a:rPr lang="fa-IR" sz="3000" b="1" dirty="0">
                <a:solidFill>
                  <a:prstClr val="black"/>
                </a:solidFill>
                <a:latin typeface="Calibri"/>
                <a:cs typeface="Arial"/>
              </a:rPr>
              <a:t>تهيه محيط مولر هينتون آگار شامل مراحل زير است </a:t>
            </a:r>
            <a:endParaRPr lang="en-US" sz="3000" dirty="0">
              <a:solidFill>
                <a:prstClr val="black"/>
              </a:solidFill>
              <a:latin typeface="Calibri"/>
            </a:endParaRPr>
          </a:p>
          <a:p>
            <a:pPr lvl="1" algn="r" defTabSz="914400" rtl="1">
              <a:spcBef>
                <a:spcPct val="20000"/>
              </a:spcBef>
              <a:buClrTx/>
              <a:buSzTx/>
              <a:buFont typeface="Arial" pitchFamily="34" charset="0"/>
              <a:buChar char="–"/>
              <a:defRPr/>
            </a:pPr>
            <a:r>
              <a:rPr lang="fa-IR" sz="2200" b="1" dirty="0">
                <a:solidFill>
                  <a:prstClr val="black"/>
                </a:solidFill>
                <a:latin typeface="Calibri"/>
                <a:cs typeface="Arial"/>
              </a:rPr>
              <a:t>محيط مولر هينتون آگار از محيط پايه تجاري و بر اساس دستورالعمل توليد كننده تهيه نمائيد . </a:t>
            </a:r>
            <a:endParaRPr lang="en-US" sz="2200" dirty="0">
              <a:solidFill>
                <a:prstClr val="black"/>
              </a:solidFill>
              <a:latin typeface="Calibri"/>
            </a:endParaRPr>
          </a:p>
          <a:p>
            <a:pPr lvl="0" algn="r" defTabSz="914400" rtl="1">
              <a:spcBef>
                <a:spcPct val="20000"/>
              </a:spcBef>
              <a:buClrTx/>
              <a:buSzTx/>
              <a:buFont typeface="Arial" pitchFamily="34" charset="0"/>
              <a:buChar char="•"/>
              <a:defRPr/>
            </a:pPr>
            <a:r>
              <a:rPr lang="fa-IR" sz="2200" b="1" dirty="0">
                <a:solidFill>
                  <a:prstClr val="black"/>
                </a:solidFill>
                <a:latin typeface="Calibri"/>
                <a:cs typeface="Arial"/>
              </a:rPr>
              <a:t>بلافاصله بعداز اتو كلاو محيط را در بن ماري 50 – 45 درجه سانتيگراد خنك نمائيد . </a:t>
            </a:r>
            <a:endParaRPr lang="en-US" sz="2200" dirty="0">
              <a:solidFill>
                <a:prstClr val="black"/>
              </a:solidFill>
              <a:latin typeface="Calibri"/>
            </a:endParaRPr>
          </a:p>
          <a:p>
            <a:pPr lvl="0" algn="r" defTabSz="914400">
              <a:spcBef>
                <a:spcPct val="20000"/>
              </a:spcBef>
              <a:buClrTx/>
              <a:buSzTx/>
              <a:buNone/>
              <a:defRPr/>
            </a:pPr>
            <a:r>
              <a:rPr lang="fa-IR" sz="2200" b="1" dirty="0">
                <a:solidFill>
                  <a:prstClr val="black"/>
                </a:solidFill>
                <a:latin typeface="Calibri"/>
                <a:cs typeface="Arial"/>
              </a:rPr>
              <a:t>محيط تازه تهيه شده خنك رادر ظروف پتري ، با كف صاف  و جنس شيشه </a:t>
            </a:r>
          </a:p>
          <a:p>
            <a:pPr lvl="0" algn="r" defTabSz="914400">
              <a:spcBef>
                <a:spcPct val="20000"/>
              </a:spcBef>
              <a:buClrTx/>
              <a:buSzTx/>
              <a:buNone/>
              <a:defRPr/>
            </a:pPr>
            <a:r>
              <a:rPr lang="fa-IR" sz="2200" b="1" dirty="0">
                <a:solidFill>
                  <a:prstClr val="black"/>
                </a:solidFill>
                <a:latin typeface="Calibri"/>
                <a:cs typeface="Arial"/>
              </a:rPr>
              <a:t>اي يا پلاستيكي بر يك سطح صاف ( تراز ) قرار دهيد تا عمق يك نواخت به </a:t>
            </a:r>
          </a:p>
          <a:p>
            <a:pPr lvl="0" algn="r" defTabSz="914400">
              <a:spcBef>
                <a:spcPct val="20000"/>
              </a:spcBef>
              <a:buClrTx/>
              <a:buSzTx/>
              <a:buFont typeface="Arial" pitchFamily="34" charset="0"/>
              <a:buChar char="•"/>
              <a:defRPr/>
            </a:pPr>
            <a:endParaRPr lang="fa-IR" sz="2200" b="1" dirty="0">
              <a:solidFill>
                <a:prstClr val="black"/>
              </a:solidFill>
              <a:latin typeface="Calibri"/>
              <a:cs typeface="Arial"/>
            </a:endParaRPr>
          </a:p>
          <a:p>
            <a:pPr lvl="0" algn="r" defTabSz="914400">
              <a:spcBef>
                <a:spcPct val="20000"/>
              </a:spcBef>
              <a:buClrTx/>
              <a:buSzTx/>
              <a:buNone/>
              <a:defRPr/>
            </a:pPr>
            <a:r>
              <a:rPr lang="fa-IR" sz="2200" b="1" dirty="0">
                <a:solidFill>
                  <a:prstClr val="black"/>
                </a:solidFill>
                <a:latin typeface="Calibri"/>
                <a:cs typeface="Arial"/>
              </a:rPr>
              <a:t>ميزان 4 ميليمتر ايجاد گردد . </a:t>
            </a:r>
          </a:p>
          <a:p>
            <a:pPr lvl="0" algn="r" defTabSz="914400">
              <a:spcBef>
                <a:spcPct val="20000"/>
              </a:spcBef>
              <a:buClrTx/>
              <a:buSzTx/>
              <a:buNone/>
              <a:defRPr/>
            </a:pPr>
            <a:r>
              <a:rPr lang="fa-IR" sz="2400" b="1" dirty="0">
                <a:solidFill>
                  <a:prstClr val="black"/>
                </a:solidFill>
                <a:latin typeface="Calibri"/>
                <a:cs typeface="Arial"/>
              </a:rPr>
              <a:t>30 – 25 ميلي ليتر براي ظروف پتري با قطر100 ميلي متر مي باشد</a:t>
            </a:r>
            <a:endParaRPr lang="en-US" sz="2400" dirty="0">
              <a:solidFill>
                <a:prstClr val="black"/>
              </a:solidFill>
              <a:latin typeface="Calibri"/>
            </a:endParaRPr>
          </a:p>
          <a:p>
            <a:pPr lvl="0" algn="r" defTabSz="914400">
              <a:spcBef>
                <a:spcPct val="20000"/>
              </a:spcBef>
              <a:buClrTx/>
              <a:buSzTx/>
              <a:buNone/>
              <a:defRPr/>
            </a:pPr>
            <a:r>
              <a:rPr lang="fa-IR" sz="2600" b="1" dirty="0">
                <a:solidFill>
                  <a:prstClr val="black"/>
                </a:solidFill>
                <a:latin typeface="Calibri"/>
                <a:cs typeface="Arial"/>
              </a:rPr>
              <a:t>اين ميزان معادل 70 – 60 ميلي ليتر محيط براي ظروف پتري با قطر 150 ميلي متر و 30 – 25 ميلي ليتر براي ظروف پتري با قطر100 ميلي متر مي </a:t>
            </a:r>
            <a:r>
              <a:rPr lang="fa-IR" sz="2600" b="1" dirty="0" smtClean="0">
                <a:solidFill>
                  <a:prstClr val="black"/>
                </a:solidFill>
                <a:latin typeface="Calibri"/>
                <a:cs typeface="Arial"/>
              </a:rPr>
              <a:t>باشد</a:t>
            </a:r>
            <a:endParaRPr lang="en-US" sz="26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8867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764705"/>
            <a:ext cx="8596668" cy="5276658"/>
          </a:xfrm>
        </p:spPr>
        <p:txBody>
          <a:bodyPr>
            <a:normAutofit fontScale="92500"/>
          </a:bodyPr>
          <a:lstStyle/>
          <a:p>
            <a:pPr lvl="0" algn="r" defTabSz="914400" rtl="1">
              <a:lnSpc>
                <a:spcPct val="200000"/>
              </a:lnSpc>
              <a:spcBef>
                <a:spcPct val="20000"/>
              </a:spcBef>
              <a:buClrTx/>
              <a:buSzTx/>
              <a:buFont typeface="Arial" pitchFamily="34" charset="0"/>
              <a:buChar char="•"/>
              <a:defRPr/>
            </a:pPr>
            <a:r>
              <a:rPr lang="fa-IR" sz="2500" b="1" dirty="0">
                <a:solidFill>
                  <a:prstClr val="black"/>
                </a:solidFill>
                <a:latin typeface="Calibri"/>
                <a:cs typeface="Arial"/>
              </a:rPr>
              <a:t>ظروف پتري حاوي محيط جامد در دماي اتاق خنك تر شود و جز مواردي كه در همان روز مصرف خواهند شد بقيه را در يخچال ( 8 – 2 ) سانتيگراد نگهداري كنيد . </a:t>
            </a:r>
            <a:endParaRPr lang="en-US" sz="2500" dirty="0">
              <a:solidFill>
                <a:prstClr val="black"/>
              </a:solidFill>
              <a:latin typeface="Calibri"/>
            </a:endParaRPr>
          </a:p>
          <a:p>
            <a:pPr lvl="0" algn="r" defTabSz="914400" rtl="1">
              <a:lnSpc>
                <a:spcPct val="200000"/>
              </a:lnSpc>
              <a:spcBef>
                <a:spcPct val="20000"/>
              </a:spcBef>
              <a:buClrTx/>
              <a:buSzTx/>
              <a:buFont typeface="Arial" pitchFamily="34" charset="0"/>
              <a:buChar char="•"/>
              <a:defRPr/>
            </a:pPr>
            <a:r>
              <a:rPr lang="fa-IR" sz="2500" b="1" dirty="0">
                <a:solidFill>
                  <a:prstClr val="black"/>
                </a:solidFill>
                <a:latin typeface="Calibri"/>
                <a:cs typeface="Arial"/>
              </a:rPr>
              <a:t>ظروف پتري را طي 7 روز بعداز تهيه استفاده كنيد در غير اينصورت براي آن كه خشك شدن آگار به حداقل برسد ، اقدامات پيشگيرانه كافي ، تاثير قراردادن ظروف پتري در كيسه هاي پلاستيكي را انجام دهيد . </a:t>
            </a:r>
            <a:endParaRPr lang="en-US" sz="2500" dirty="0">
              <a:solidFill>
                <a:prstClr val="black"/>
              </a:solidFill>
              <a:latin typeface="Calibri"/>
            </a:endParaRPr>
          </a:p>
          <a:p>
            <a:pPr lvl="0" algn="r" defTabSz="914400" rtl="1">
              <a:lnSpc>
                <a:spcPct val="200000"/>
              </a:lnSpc>
              <a:spcBef>
                <a:spcPct val="20000"/>
              </a:spcBef>
              <a:buClrTx/>
              <a:buSzTx/>
              <a:buFont typeface="Arial" pitchFamily="34" charset="0"/>
              <a:buChar char="•"/>
              <a:defRPr/>
            </a:pPr>
            <a:r>
              <a:rPr lang="fa-IR" sz="2500" b="1" dirty="0">
                <a:solidFill>
                  <a:prstClr val="black"/>
                </a:solidFill>
                <a:latin typeface="Calibri"/>
                <a:cs typeface="Arial"/>
              </a:rPr>
              <a:t>براي ارزيابي عدم آلودگي لازم است يك نمونه از هر سري ساخت ظروف پتري در دماي 2 ± 35 درجه سانتيگراد به مدت 24 ساعت يا بيشتر گرم خانه گذاري شود . </a:t>
            </a:r>
            <a:endParaRPr lang="en-US" sz="2500" dirty="0">
              <a:solidFill>
                <a:prstClr val="black"/>
              </a:solidFill>
              <a:latin typeface="Calibri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xmlns="" val="3687265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4000" b="1" dirty="0">
                <a:solidFill>
                  <a:srgbClr val="00B0F0"/>
                </a:solidFill>
              </a:rPr>
              <a:t>رطوبت </a:t>
            </a:r>
            <a:r>
              <a:rPr lang="en-US" sz="4000" b="1" dirty="0">
                <a:solidFill>
                  <a:srgbClr val="00B0F0"/>
                </a:solidFill>
              </a:rPr>
              <a:t>Moisture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125" lvl="0" indent="-255588" algn="r" defTabSz="914400" rtl="1" fontAlgn="base">
              <a:spcBef>
                <a:spcPts val="300"/>
              </a:spcBef>
              <a:spcAft>
                <a:spcPct val="0"/>
              </a:spcAft>
              <a:buClr>
                <a:srgbClr val="A04DA3"/>
              </a:buClr>
              <a:buSzTx/>
              <a:buFont typeface="Georgia" pitchFamily="18" charset="0"/>
              <a:buChar char="•"/>
            </a:pPr>
            <a:r>
              <a:rPr lang="fa-IR" sz="2800" dirty="0">
                <a:solidFill>
                  <a:prstClr val="black"/>
                </a:solidFill>
                <a:latin typeface="Georgia"/>
                <a:ea typeface="Majalla UI"/>
                <a:cs typeface="Arial"/>
              </a:rPr>
              <a:t>در صورت خيس بودن سطح آگار در زمان مصرف، ظرف پتري را به مدت 30- 10 دقيقه در انکوباتور</a:t>
            </a:r>
            <a:r>
              <a:rPr lang="en-US" sz="2800" dirty="0">
                <a:solidFill>
                  <a:prstClr val="black"/>
                </a:solidFill>
                <a:latin typeface="Georgia"/>
                <a:ea typeface="Majalla UI"/>
                <a:cs typeface="Tahoma" pitchFamily="34" charset="0"/>
              </a:rPr>
              <a:t>c </a:t>
            </a:r>
            <a:r>
              <a:rPr lang="fa-IR" sz="2800" dirty="0">
                <a:solidFill>
                  <a:prstClr val="black"/>
                </a:solidFill>
                <a:latin typeface="Georgia"/>
                <a:ea typeface="Majalla UI"/>
                <a:cs typeface="Arial"/>
              </a:rPr>
              <a:t>°35 و يا با درپوش نيمه باز، زير هود كلاس </a:t>
            </a:r>
            <a:r>
              <a:rPr lang="en-US" sz="2800" dirty="0">
                <a:solidFill>
                  <a:prstClr val="black"/>
                </a:solidFill>
                <a:latin typeface="Georgia"/>
              </a:rPr>
              <a:t> II</a:t>
            </a:r>
            <a:r>
              <a:rPr lang="fa-IR" sz="2800" dirty="0">
                <a:solidFill>
                  <a:prstClr val="black"/>
                </a:solidFill>
                <a:latin typeface="Georgia"/>
                <a:cs typeface="Arial"/>
              </a:rPr>
              <a:t>در حرارت اتاق قرار دهيد تا رطوبت اضافی آن تبخير گردد. براي تلقيح باکتری، سطح محيط كشت بايد مرطوب ولی فاقد قطرات آب بر روی آگار يا درپوش ظرف پتري باشد.</a:t>
            </a:r>
            <a:endParaRPr lang="en-US" sz="2800" dirty="0">
              <a:solidFill>
                <a:prstClr val="black"/>
              </a:solidFill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491334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845</Words>
  <Application>Microsoft Office PowerPoint</Application>
  <PresentationFormat>Custom</PresentationFormat>
  <Paragraphs>57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Facet</vt:lpstr>
      <vt:lpstr>Flow</vt:lpstr>
      <vt:lpstr>به نام خدا</vt:lpstr>
      <vt:lpstr>Slide 2</vt:lpstr>
      <vt:lpstr>اجزای کلیدی آنتی بیوگرام : </vt:lpstr>
      <vt:lpstr>مواد مورد نياز برای آزمايش تعيين حساسيت ميکروبی  </vt:lpstr>
      <vt:lpstr>pH</vt:lpstr>
      <vt:lpstr>Slide 6</vt:lpstr>
      <vt:lpstr>محيط هاي جامد مولر ، هينتون آگار   </vt:lpstr>
      <vt:lpstr>Slide 8</vt:lpstr>
      <vt:lpstr>رطوبت Moisture</vt:lpstr>
      <vt:lpstr>اثرات تايميدين يا تايمين</vt:lpstr>
      <vt:lpstr>تأثير غلظت کاتيون های دو ظرفيتی  </vt:lpstr>
      <vt:lpstr>Slide 12</vt:lpstr>
      <vt:lpstr>Slide 13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به نام خدا</dc:title>
  <dc:creator>Lab</dc:creator>
  <cp:lastModifiedBy>NPSoft</cp:lastModifiedBy>
  <cp:revision>38</cp:revision>
  <dcterms:modified xsi:type="dcterms:W3CDTF">2020-02-03T20:27:12Z</dcterms:modified>
</cp:coreProperties>
</file>